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embeddedFontLst>
    <p:embeddedFont>
      <p:font typeface="Corbel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9" roundtripDataSignature="AMtx7miNtJ2KK42nEH7jjkM0h/bJ7nHM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Corbel-bold.fntdata"/><Relationship Id="rId45" Type="http://schemas.openxmlformats.org/officeDocument/2006/relationships/font" Target="fonts/Corbel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orbel-boldItalic.fntdata"/><Relationship Id="rId47" Type="http://schemas.openxmlformats.org/officeDocument/2006/relationships/font" Target="fonts/Corbel-italic.fntdata"/><Relationship Id="rId4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d9e8be2b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ad9e8be2b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d9e8be2b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ad9e8be2b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d9e8be2b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d9e8be2b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ad9e8be2b3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9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9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9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" name="Google Shape;22;p39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9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9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8"/>
          <p:cNvSpPr txBox="1"/>
          <p:nvPr>
            <p:ph idx="1" type="body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8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8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9"/>
          <p:cNvSpPr txBox="1"/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9"/>
          <p:cNvSpPr txBox="1"/>
          <p:nvPr>
            <p:ph idx="1" type="body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5" name="Google Shape;85;p49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9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9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8" name="Google Shape;28;p40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0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1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1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 txBox="1"/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b="0" sz="59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2"/>
          <p:cNvSpPr txBox="1"/>
          <p:nvPr>
            <p:ph idx="1" type="body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42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" type="body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4" name="Google Shape;44;p43"/>
          <p:cNvSpPr txBox="1"/>
          <p:nvPr>
            <p:ph idx="2" type="body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5" name="Google Shape;45;p43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3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" type="body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44"/>
          <p:cNvSpPr txBox="1"/>
          <p:nvPr>
            <p:ph idx="2" type="body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2" name="Google Shape;52;p44"/>
          <p:cNvSpPr txBox="1"/>
          <p:nvPr>
            <p:ph idx="3" type="body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44"/>
          <p:cNvSpPr txBox="1"/>
          <p:nvPr>
            <p:ph idx="4" type="body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4" name="Google Shape;54;p4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4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4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5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5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1" type="body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5" name="Google Shape;65;p46"/>
          <p:cNvSpPr txBox="1"/>
          <p:nvPr>
            <p:ph idx="2" type="body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46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6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7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7"/>
          <p:cNvSpPr/>
          <p:nvPr>
            <p:ph idx="2" type="pic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2" name="Google Shape;72;p47"/>
          <p:cNvSpPr txBox="1"/>
          <p:nvPr>
            <p:ph idx="1" type="body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47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7"/>
          <p:cNvSpPr txBox="1"/>
          <p:nvPr>
            <p:ph idx="11" type="ftr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7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3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38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8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38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hyperlink" Target="http://www.crctaiwan.nctu.edu.tw/epaper/%E7%AC%AC90%E6%9C%9F20190815.ht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14.jp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24.jpg"/><Relationship Id="rId9" Type="http://schemas.openxmlformats.org/officeDocument/2006/relationships/image" Target="../media/image23.jpg"/><Relationship Id="rId5" Type="http://schemas.openxmlformats.org/officeDocument/2006/relationships/image" Target="../media/image22.jp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Relationship Id="rId4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Relationship Id="rId4" Type="http://schemas.openxmlformats.org/officeDocument/2006/relationships/image" Target="../media/image38.jpg"/><Relationship Id="rId5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izFDc2HxNoxzcs_dRTWGUwDzmImZj6vS/view" TargetMode="External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1100015" y="1285103"/>
            <a:ext cx="7315200" cy="20164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10"/>
              <a:buFont typeface="Corbel"/>
              <a:buNone/>
            </a:pPr>
            <a:r>
              <a:rPr lang="zh-TW" sz="5400"/>
              <a:t>中原大學即時資訊助手</a:t>
            </a:r>
            <a:br>
              <a:rPr lang="zh-TW" sz="5400"/>
            </a:br>
            <a:r>
              <a:rPr lang="zh-TW" sz="5400"/>
              <a:t> CYCU Assistant  </a:t>
            </a:r>
            <a:r>
              <a:rPr lang="zh-TW" sz="2410"/>
              <a:t>                 Line bot</a:t>
            </a:r>
            <a:endParaRPr sz="2410"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1289485" y="3516948"/>
            <a:ext cx="7315200" cy="43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800"/>
              <a:t>指導教授 :吳宜鴻教授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100015" y="4227214"/>
            <a:ext cx="367407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組員</a:t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資訊四甲 10627110 王昱凱</a:t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資訊四乙 10627211 林佑任</a:t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資訊四乙 10627217 張哲睿</a:t>
            </a:r>
            <a:endParaRPr/>
          </a:p>
        </p:txBody>
      </p:sp>
      <p:pic>
        <p:nvPicPr>
          <p:cNvPr id="95" name="Google Shape;9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901" y="1709475"/>
            <a:ext cx="2372625" cy="34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d9e8be2b3_0_0"/>
          <p:cNvSpPr txBox="1"/>
          <p:nvPr/>
        </p:nvSpPr>
        <p:spPr>
          <a:xfrm>
            <a:off x="-65903" y="2833817"/>
            <a:ext cx="91194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b="1" i="0" lang="zh-TW" sz="5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趨勢</a:t>
            </a:r>
            <a:endParaRPr b="1" i="0" sz="59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趨勢</a:t>
            </a:r>
            <a:endParaRPr/>
          </a:p>
        </p:txBody>
      </p:sp>
      <p:sp>
        <p:nvSpPr>
          <p:cNvPr id="158" name="Google Shape;158;p10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5879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344"/>
            <a:ext cx="12183485" cy="6516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 txBox="1"/>
          <p:nvPr/>
        </p:nvSpPr>
        <p:spPr>
          <a:xfrm>
            <a:off x="10244000" y="5984750"/>
            <a:ext cx="16443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Corbel"/>
                <a:ea typeface="Corbel"/>
                <a:cs typeface="Corbel"/>
                <a:sym typeface="Corbel"/>
              </a:rPr>
              <a:t>圖片來源：</a:t>
            </a:r>
            <a:r>
              <a:rPr b="1" lang="zh-TW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科技部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811" y="633197"/>
            <a:ext cx="5941153" cy="225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 txBox="1"/>
          <p:nvPr/>
        </p:nvSpPr>
        <p:spPr>
          <a:xfrm>
            <a:off x="517167" y="3676073"/>
            <a:ext cx="10890442" cy="267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Noto Sans Symbols"/>
              <a:buNone/>
            </a:pPr>
            <a:r>
              <a:rPr b="0" i="0" lang="zh-TW" sz="6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因此用Line的人數</a:t>
            </a:r>
            <a:endParaRPr b="0" i="0" sz="6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Noto Sans Symbols"/>
              <a:buNone/>
            </a:pPr>
            <a:r>
              <a:rPr b="0" i="0" lang="zh-TW" sz="6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超過2000萬人</a:t>
            </a:r>
            <a:endParaRPr b="0" i="0" sz="6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Noto Sans Symbols"/>
              <a:buNone/>
            </a:pPr>
            <a:r>
              <a:t/>
            </a:r>
            <a:endParaRPr b="0" i="0" sz="96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s://i.imgur.com/UkLMqf0.gif" id="167" name="Google Shape;16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1721" y="4858038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創新</a:t>
            </a:r>
            <a:endParaRPr/>
          </a:p>
        </p:txBody>
      </p:sp>
      <p:pic>
        <p:nvPicPr>
          <p:cNvPr id="173" name="Google Shape;17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5334" y="1442937"/>
            <a:ext cx="2815066" cy="500847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2"/>
          <p:cNvSpPr txBox="1"/>
          <p:nvPr/>
        </p:nvSpPr>
        <p:spPr>
          <a:xfrm>
            <a:off x="4195334" y="355601"/>
            <a:ext cx="2734732" cy="114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</a:pPr>
            <a:r>
              <a:rPr b="0" i="0" lang="zh-TW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生動有趣的對話流程</a:t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5333" y="1442937"/>
            <a:ext cx="2833240" cy="504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2"/>
          <p:cNvSpPr txBox="1"/>
          <p:nvPr/>
        </p:nvSpPr>
        <p:spPr>
          <a:xfrm>
            <a:off x="8054587" y="355601"/>
            <a:ext cx="2734732" cy="114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</a:pPr>
            <a:r>
              <a:rPr b="0" i="0" lang="zh-TW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簡單明瞭的結果顯示</a:t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創意</a:t>
            </a:r>
            <a:endParaRPr/>
          </a:p>
        </p:txBody>
      </p:sp>
      <p:sp>
        <p:nvSpPr>
          <p:cNvPr id="182" name="Google Shape;182;p13"/>
          <p:cNvSpPr txBox="1"/>
          <p:nvPr/>
        </p:nvSpPr>
        <p:spPr>
          <a:xfrm>
            <a:off x="4195334" y="355601"/>
            <a:ext cx="2734732" cy="114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</a:pPr>
            <a:r>
              <a:rPr b="0" i="0" lang="zh-TW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方便快速的多種篩選</a:t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8120755" y="355601"/>
            <a:ext cx="2734732" cy="114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</a:pPr>
            <a:r>
              <a:rPr b="0" i="0" lang="zh-TW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與主要功能無關的額外對話系統</a:t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9767" y="1364250"/>
            <a:ext cx="2865865" cy="509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4587" y="1362110"/>
            <a:ext cx="2867068" cy="510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b="1" i="0" lang="zh-TW" sz="5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系統架構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88" y="143550"/>
            <a:ext cx="11470828" cy="737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b="1" i="0" lang="zh-TW" sz="5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功能介紹與系統展示</a:t>
            </a:r>
            <a:endParaRPr b="1" i="0" sz="59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中原大學</a:t>
            </a:r>
            <a:br>
              <a:rPr b="1" lang="zh-TW"/>
            </a:br>
            <a:r>
              <a:rPr b="1" lang="zh-TW"/>
              <a:t>資訊助手</a:t>
            </a:r>
            <a:br>
              <a:rPr b="1" lang="zh-TW"/>
            </a:br>
            <a:r>
              <a:rPr b="1" lang="zh-TW"/>
              <a:t>主要功能</a:t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>
            <a:off x="5164338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中原大學</a:t>
            </a:r>
            <a:endParaRPr b="0" i="0" sz="2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獎學金</a:t>
            </a:r>
            <a:endParaRPr b="0" i="0" sz="2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查詢推薦</a:t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6323314" y="259253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非制式的</a:t>
            </a:r>
            <a:endParaRPr b="0" i="0" sz="2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對話系統</a:t>
            </a:r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7482290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迅速瞭解</a:t>
            </a:r>
            <a:endParaRPr b="0" i="0" sz="2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中原大學</a:t>
            </a:r>
            <a:endParaRPr b="0" i="0" sz="2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最新公告</a:t>
            </a:r>
            <a:endParaRPr/>
          </a:p>
        </p:txBody>
      </p:sp>
      <p:pic>
        <p:nvPicPr>
          <p:cNvPr descr="SVG &gt; comentarios globo habla diálogo - Imagen e icono gratis de SVG. | SVG Silh" id="210" name="Google Shape;2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092" y="153878"/>
            <a:ext cx="7666079" cy="656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使用工具</a:t>
            </a:r>
            <a:endParaRPr/>
          </a:p>
        </p:txBody>
      </p:sp>
      <p:sp>
        <p:nvSpPr>
          <p:cNvPr id="216" name="Google Shape;216;p18"/>
          <p:cNvSpPr txBox="1"/>
          <p:nvPr>
            <p:ph idx="1" type="body"/>
          </p:nvPr>
        </p:nvSpPr>
        <p:spPr>
          <a:xfrm>
            <a:off x="5248760" y="334864"/>
            <a:ext cx="7227372" cy="6179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latin typeface="Corbel"/>
                <a:ea typeface="Corbel"/>
                <a:cs typeface="Corbel"/>
                <a:sym typeface="Corbel"/>
              </a:rPr>
              <a:t>Line Messaging API   訊息傳遞的管道 </a:t>
            </a:r>
            <a:endParaRPr/>
          </a:p>
          <a:p>
            <a:pPr indent="-3047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latin typeface="Corbel"/>
                <a:ea typeface="Corbel"/>
                <a:cs typeface="Corbel"/>
                <a:sym typeface="Corbel"/>
              </a:rPr>
              <a:t>Heroku   放置、運行伺服器的平台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047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latin typeface="Corbel"/>
                <a:ea typeface="Corbel"/>
                <a:cs typeface="Corbel"/>
                <a:sym typeface="Corbel"/>
              </a:rPr>
              <a:t>GitHub   </a:t>
            </a:r>
            <a:r>
              <a:rPr lang="zh-TW" sz="2400">
                <a:solidFill>
                  <a:srgbClr val="4D5156"/>
                </a:solidFill>
                <a:latin typeface="Corbel"/>
                <a:ea typeface="Corbel"/>
                <a:cs typeface="Corbel"/>
                <a:sym typeface="Corbel"/>
              </a:rPr>
              <a:t>進行程式版本控制、管理的平台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047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latin typeface="Corbel"/>
                <a:ea typeface="Corbel"/>
                <a:cs typeface="Corbel"/>
                <a:sym typeface="Corbel"/>
              </a:rPr>
              <a:t>DialogFlow   語意分析工具伺服器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047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latin typeface="Corbel"/>
                <a:ea typeface="Corbel"/>
                <a:cs typeface="Corbel"/>
                <a:sym typeface="Corbel"/>
              </a:rPr>
              <a:t>MongoDB   資料庫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17" name="Google Shape;217;p18"/>
          <p:cNvPicPr preferRelativeResize="0"/>
          <p:nvPr/>
        </p:nvPicPr>
        <p:blipFill rotWithShape="1">
          <a:blip r:embed="rId3">
            <a:alphaModFix/>
          </a:blip>
          <a:srcRect b="15746" l="32070" r="32101" t="15586"/>
          <a:stretch/>
        </p:blipFill>
        <p:spPr>
          <a:xfrm>
            <a:off x="4059330" y="1106616"/>
            <a:ext cx="707595" cy="71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0579" y="2075887"/>
            <a:ext cx="1164413" cy="72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6860" y="4068709"/>
            <a:ext cx="1511851" cy="64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/>
          <p:cNvPicPr preferRelativeResize="0"/>
          <p:nvPr/>
        </p:nvPicPr>
        <p:blipFill rotWithShape="1">
          <a:blip r:embed="rId6">
            <a:alphaModFix/>
          </a:blip>
          <a:srcRect b="0" l="0" r="72067" t="0"/>
          <a:stretch/>
        </p:blipFill>
        <p:spPr>
          <a:xfrm>
            <a:off x="4059336" y="4791803"/>
            <a:ext cx="838815" cy="1067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· GitHub" id="221" name="Google Shape;22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9318" y="3060951"/>
            <a:ext cx="726928" cy="72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目錄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82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背景與目的</a:t>
            </a:r>
            <a:endParaRPr sz="2800"/>
          </a:p>
          <a:p>
            <a:pPr indent="-2082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系統流程</a:t>
            </a:r>
            <a:endParaRPr sz="2800"/>
          </a:p>
          <a:p>
            <a:pPr indent="-2082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功能介紹與展示</a:t>
            </a:r>
            <a:endParaRPr sz="2400"/>
          </a:p>
          <a:p>
            <a:pPr indent="-2082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未來展望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orbel"/>
              <a:buNone/>
            </a:pPr>
            <a:r>
              <a:rPr b="0" i="0" lang="zh-TW" sz="6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Line Messaging API</a:t>
            </a:r>
            <a:endParaRPr b="1" i="0" sz="59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4326" y="178713"/>
            <a:ext cx="1388657" cy="177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7092" y="2362061"/>
            <a:ext cx="1162480" cy="1380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畫畫 的圖片&#10;&#10;自動產生的描述" id="233" name="Google Shape;23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2810" y="2829691"/>
            <a:ext cx="2034957" cy="1129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964" y="2866530"/>
            <a:ext cx="986676" cy="98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4431" y="3111595"/>
            <a:ext cx="776600" cy="1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/>
          <p:nvPr/>
        </p:nvSpPr>
        <p:spPr>
          <a:xfrm>
            <a:off x="4321639" y="3003368"/>
            <a:ext cx="2098315" cy="78167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0775">
            <a:solidFill>
              <a:srgbClr val="2E87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Line Platform</a:t>
            </a:r>
            <a:endParaRPr b="1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337382" y="3463808"/>
            <a:ext cx="776600" cy="190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0"/>
          <p:cNvGrpSpPr/>
          <p:nvPr/>
        </p:nvGrpSpPr>
        <p:grpSpPr>
          <a:xfrm>
            <a:off x="7230935" y="2517509"/>
            <a:ext cx="2114365" cy="1684718"/>
            <a:chOff x="6799423" y="2434795"/>
            <a:chExt cx="2114365" cy="1684718"/>
          </a:xfrm>
        </p:grpSpPr>
        <p:sp>
          <p:nvSpPr>
            <p:cNvPr id="239" name="Google Shape;239;p20"/>
            <p:cNvSpPr/>
            <p:nvPr/>
          </p:nvSpPr>
          <p:spPr>
            <a:xfrm>
              <a:off x="7041823" y="2434795"/>
              <a:ext cx="1602556" cy="168471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0775">
              <a:solidFill>
                <a:srgbClr val="2E87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20"/>
            <p:cNvSpPr txBox="1"/>
            <p:nvPr/>
          </p:nvSpPr>
          <p:spPr>
            <a:xfrm>
              <a:off x="6799423" y="2481930"/>
              <a:ext cx="21143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4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Heroku</a:t>
              </a:r>
              <a:endParaRPr b="1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7263461" y="2983086"/>
              <a:ext cx="1186288" cy="946191"/>
            </a:xfrm>
            <a:prstGeom prst="roundRect">
              <a:avLst>
                <a:gd fmla="val 16667" name="adj"/>
              </a:avLst>
            </a:prstGeom>
            <a:solidFill>
              <a:srgbClr val="B0E3ED"/>
            </a:solidFill>
            <a:ln cap="flat" cmpd="sng" w="10775">
              <a:solidFill>
                <a:srgbClr val="2E87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0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Line Bot Server</a:t>
              </a:r>
              <a:endPara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42" name="Google Shape;24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42799" y="5552400"/>
            <a:ext cx="2200175" cy="9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7025" y="3111595"/>
            <a:ext cx="776600" cy="1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3409467" y="3467399"/>
            <a:ext cx="776600" cy="19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44395" y="3108626"/>
            <a:ext cx="776600" cy="1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6556837" y="3464430"/>
            <a:ext cx="776600" cy="19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8335441">
            <a:off x="8830493" y="4714910"/>
            <a:ext cx="1198588" cy="29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541486">
            <a:off x="8624978" y="5021386"/>
            <a:ext cx="1198588" cy="29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224755">
            <a:off x="8991691" y="1491719"/>
            <a:ext cx="1198588" cy="29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8543109">
            <a:off x="9167042" y="1744787"/>
            <a:ext cx="1198588" cy="29451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1247128" y="2604135"/>
            <a:ext cx="9368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訊息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3342018" y="2564644"/>
            <a:ext cx="9368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訊息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6478216" y="2594460"/>
            <a:ext cx="9368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訊息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8274613" y="5236168"/>
            <a:ext cx="9368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訊息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9231577" y="4340483"/>
            <a:ext cx="1870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分析結果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8204762" y="1130351"/>
            <a:ext cx="1870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搜尋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9279522" y="1932619"/>
            <a:ext cx="1870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資料</a:t>
            </a:r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9053185" y="3511670"/>
            <a:ext cx="14467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整合資訊</a:t>
            </a:r>
            <a:endParaRPr/>
          </a:p>
        </p:txBody>
      </p:sp>
      <p:sp>
        <p:nvSpPr>
          <p:cNvPr id="259" name="Google Shape;259;p20"/>
          <p:cNvSpPr txBox="1"/>
          <p:nvPr/>
        </p:nvSpPr>
        <p:spPr>
          <a:xfrm>
            <a:off x="6460309" y="3784414"/>
            <a:ext cx="9368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結果</a:t>
            </a:r>
            <a:endParaRPr/>
          </a:p>
        </p:txBody>
      </p:sp>
      <p:sp>
        <p:nvSpPr>
          <p:cNvPr id="260" name="Google Shape;260;p20"/>
          <p:cNvSpPr txBox="1"/>
          <p:nvPr/>
        </p:nvSpPr>
        <p:spPr>
          <a:xfrm>
            <a:off x="3329338" y="3781158"/>
            <a:ext cx="9368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結果</a:t>
            </a:r>
            <a:endParaRPr/>
          </a:p>
        </p:txBody>
      </p:sp>
      <p:sp>
        <p:nvSpPr>
          <p:cNvPr id="261" name="Google Shape;261;p20"/>
          <p:cNvSpPr txBox="1"/>
          <p:nvPr/>
        </p:nvSpPr>
        <p:spPr>
          <a:xfrm>
            <a:off x="1256297" y="3742502"/>
            <a:ext cx="9368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結果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orbel"/>
              <a:buNone/>
            </a:pPr>
            <a:r>
              <a:rPr b="0" i="0" lang="zh-TW" sz="6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Heroku</a:t>
            </a:r>
            <a:endParaRPr b="1" i="0" sz="59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8765"/>
            <a:ext cx="12192000" cy="59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/>
          <p:nvPr/>
        </p:nvSpPr>
        <p:spPr>
          <a:xfrm>
            <a:off x="55419" y="406391"/>
            <a:ext cx="3805382" cy="15794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73891" y="3015674"/>
            <a:ext cx="2872509" cy="345336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6206835" y="3015674"/>
            <a:ext cx="5846619" cy="345336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4082473" y="1234000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目前運行的程式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3048000" y="3589910"/>
            <a:ext cx="16625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額外套件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7899397" y="2474927"/>
            <a:ext cx="16486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活動紀錄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7855"/>
            <a:ext cx="12265891" cy="262963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>
            <a:off x="0" y="3454400"/>
            <a:ext cx="12192000" cy="129308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4216400" y="2767235"/>
            <a:ext cx="37591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目前排程中的爬蟲程式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379" y="2113757"/>
            <a:ext cx="10638720" cy="371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18" y="470476"/>
            <a:ext cx="10641735" cy="63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766619" y="775855"/>
            <a:ext cx="3195782" cy="360218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757379" y="1261709"/>
            <a:ext cx="43410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顯示尾端的 Event LogFile</a:t>
            </a:r>
            <a:endParaRPr sz="280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2544619" y="2968553"/>
            <a:ext cx="5084618" cy="286326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4710545" y="3254879"/>
            <a:ext cx="6697808" cy="30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766618" y="6059069"/>
            <a:ext cx="59112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可以得知 Error 以及 Error Message</a:t>
            </a:r>
            <a:endParaRPr sz="280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orbel"/>
              <a:buNone/>
            </a:pPr>
            <a:r>
              <a:rPr lang="zh-TW" sz="6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GitHub</a:t>
            </a:r>
            <a:endParaRPr b="1" sz="59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18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/>
          <p:nvPr/>
        </p:nvSpPr>
        <p:spPr>
          <a:xfrm>
            <a:off x="0" y="785091"/>
            <a:ext cx="2373744" cy="201352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2373744" y="785091"/>
            <a:ext cx="4959927" cy="201352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1" y="4890656"/>
            <a:ext cx="2373744" cy="201352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7467601" y="1287107"/>
            <a:ext cx="33943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顯示所更改的程式碼</a:t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0" y="2951963"/>
            <a:ext cx="30664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顯示所更改的檔案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2479964" y="4928073"/>
            <a:ext cx="26831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更改項目與留言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780"/>
            <a:ext cx="12198727" cy="685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/>
          <p:nvPr/>
        </p:nvSpPr>
        <p:spPr>
          <a:xfrm>
            <a:off x="4470400" y="78510"/>
            <a:ext cx="2373744" cy="81741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6844144" y="790182"/>
            <a:ext cx="34821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可以同時上傳與下載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5806"/>
            <a:ext cx="12210474" cy="297706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/>
          <p:nvPr/>
        </p:nvSpPr>
        <p:spPr>
          <a:xfrm>
            <a:off x="4119415" y="760457"/>
            <a:ext cx="5310913" cy="262004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4585850" y="172575"/>
            <a:ext cx="466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使用 GitHub 與 Heroku 連結</a:t>
            </a:r>
            <a:endParaRPr/>
          </a:p>
        </p:txBody>
      </p:sp>
      <p:sp>
        <p:nvSpPr>
          <p:cNvPr id="326" name="Google Shape;326;p28"/>
          <p:cNvSpPr txBox="1"/>
          <p:nvPr/>
        </p:nvSpPr>
        <p:spPr>
          <a:xfrm>
            <a:off x="3397320" y="4037518"/>
            <a:ext cx="54158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使用 Heroku 建立連結和上傳方式</a:t>
            </a:r>
            <a:endParaRPr/>
          </a:p>
        </p:txBody>
      </p:sp>
      <p:pic>
        <p:nvPicPr>
          <p:cNvPr id="327" name="Google Shape;32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760" y="5017746"/>
            <a:ext cx="50958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1936" y="4727233"/>
            <a:ext cx="46672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b="1" i="0" lang="zh-TW" sz="5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背景與目的</a:t>
            </a:r>
            <a:endParaRPr b="1" i="0" sz="59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orbel"/>
              <a:buNone/>
            </a:pPr>
            <a:r>
              <a:rPr lang="zh-TW" sz="6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DialogFlow</a:t>
            </a:r>
            <a:endParaRPr b="1" sz="59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 txBox="1"/>
          <p:nvPr/>
        </p:nvSpPr>
        <p:spPr>
          <a:xfrm>
            <a:off x="4801249" y="269082"/>
            <a:ext cx="16642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對話意圖</a:t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3140364" y="825400"/>
            <a:ext cx="4507346" cy="596332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8002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/>
          <p:nvPr/>
        </p:nvSpPr>
        <p:spPr>
          <a:xfrm>
            <a:off x="9410194" y="2709507"/>
            <a:ext cx="16642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分析實體</a:t>
            </a:r>
            <a:endParaRPr/>
          </a:p>
        </p:txBody>
      </p:sp>
      <p:sp>
        <p:nvSpPr>
          <p:cNvPr id="348" name="Google Shape;348;p31"/>
          <p:cNvSpPr/>
          <p:nvPr/>
        </p:nvSpPr>
        <p:spPr>
          <a:xfrm>
            <a:off x="3140363" y="1551709"/>
            <a:ext cx="8829963" cy="336203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574" y="0"/>
            <a:ext cx="36112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2"/>
          <p:cNvSpPr/>
          <p:nvPr/>
        </p:nvSpPr>
        <p:spPr>
          <a:xfrm>
            <a:off x="3828574" y="18471"/>
            <a:ext cx="3611217" cy="8128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3902462" y="4775199"/>
            <a:ext cx="3546767" cy="62807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3902462" y="6206836"/>
            <a:ext cx="2840083" cy="65116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8368744" y="4799917"/>
            <a:ext cx="16642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意圖結果</a:t>
            </a:r>
            <a:endParaRPr/>
          </a:p>
        </p:txBody>
      </p:sp>
      <p:sp>
        <p:nvSpPr>
          <p:cNvPr id="358" name="Google Shape;358;p32"/>
          <p:cNvSpPr txBox="1"/>
          <p:nvPr/>
        </p:nvSpPr>
        <p:spPr>
          <a:xfrm>
            <a:off x="8368744" y="135553"/>
            <a:ext cx="16642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對話內容</a:t>
            </a:r>
            <a:endParaRPr/>
          </a:p>
        </p:txBody>
      </p:sp>
      <p:sp>
        <p:nvSpPr>
          <p:cNvPr id="359" name="Google Shape;359;p32"/>
          <p:cNvSpPr txBox="1"/>
          <p:nvPr/>
        </p:nvSpPr>
        <p:spPr>
          <a:xfrm>
            <a:off x="8368743" y="6206836"/>
            <a:ext cx="21699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分析結果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orbel"/>
              <a:buNone/>
            </a:pPr>
            <a:r>
              <a:rPr lang="zh-TW" sz="6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MongoDB</a:t>
            </a:r>
            <a:endParaRPr b="1" sz="59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845" y="3348327"/>
            <a:ext cx="2085975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845" y="309563"/>
            <a:ext cx="179070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5820" y="101601"/>
            <a:ext cx="4312963" cy="337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65820" y="3944363"/>
            <a:ext cx="9619817" cy="251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d9e8be2b3_0_10"/>
          <p:cNvSpPr txBox="1"/>
          <p:nvPr/>
        </p:nvSpPr>
        <p:spPr>
          <a:xfrm>
            <a:off x="-65903" y="2833817"/>
            <a:ext cx="91194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orbel"/>
              <a:buNone/>
            </a:pPr>
            <a:r>
              <a:rPr b="1" lang="zh-TW" sz="5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展示影片</a:t>
            </a:r>
            <a:endParaRPr b="1" sz="59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ad9e8be2b3_0_6" title="展示影片with旁白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50" y="-756775"/>
            <a:ext cx="11162100" cy="8371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b="1" lang="zh-TW" sz="5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未來展望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未來展望</a:t>
            </a:r>
            <a:endParaRPr/>
          </a:p>
        </p:txBody>
      </p:sp>
      <p:sp>
        <p:nvSpPr>
          <p:cNvPr id="394" name="Google Shape;394;p36"/>
          <p:cNvSpPr txBox="1"/>
          <p:nvPr>
            <p:ph idx="1" type="body"/>
          </p:nvPr>
        </p:nvSpPr>
        <p:spPr>
          <a:xfrm>
            <a:off x="3489325" y="864100"/>
            <a:ext cx="82668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82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希望可以分辨使用者的意圖是單純查詢還是聊天，以簡短(</a:t>
            </a:r>
            <a:r>
              <a:rPr lang="zh-TW" sz="2400"/>
              <a:t>最佳化)對話</a:t>
            </a:r>
            <a:r>
              <a:rPr lang="zh-TW" sz="2400"/>
              <a:t>流程。</a:t>
            </a:r>
            <a:endParaRPr sz="2400"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例如：當使用者分別輸入</a:t>
            </a:r>
            <a:r>
              <a:rPr b="1" lang="zh-TW" sz="2400"/>
              <a:t>"公告"</a:t>
            </a:r>
            <a:r>
              <a:rPr lang="zh-TW" sz="2400"/>
              <a:t>與</a:t>
            </a:r>
            <a:r>
              <a:rPr b="1" lang="zh-TW" sz="2400"/>
              <a:t>"我想查詢最新公告"，</a:t>
            </a:r>
            <a:endParaRPr b="1" sz="2400"/>
          </a:p>
          <a:p>
            <a:pPr indent="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事實上會得到相同的結果，然而前者並不像是在對話。</a:t>
            </a:r>
            <a:endParaRPr sz="2400"/>
          </a:p>
          <a:p>
            <a:pPr indent="-2082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增加提供的資料</a:t>
            </a:r>
            <a:r>
              <a:rPr lang="zh-TW" sz="2400"/>
              <a:t>集和篩選分支</a:t>
            </a:r>
            <a:r>
              <a:rPr lang="zh-TW" sz="2400"/>
              <a:t>，</a:t>
            </a:r>
            <a:r>
              <a:rPr lang="zh-TW" sz="2400"/>
              <a:t>使得對話的</a:t>
            </a:r>
            <a:r>
              <a:rPr lang="zh-TW" sz="2400"/>
              <a:t>過程中可以導引出</a:t>
            </a:r>
            <a:r>
              <a:rPr lang="zh-TW" sz="2400"/>
              <a:t>其他不同</a:t>
            </a:r>
            <a:r>
              <a:rPr lang="zh-TW" sz="2400"/>
              <a:t>的結果，更</a:t>
            </a:r>
            <a:r>
              <a:rPr lang="zh-TW" sz="2400"/>
              <a:t>貼近使用者的需求。</a:t>
            </a:r>
            <a:endParaRPr sz="2400"/>
          </a:p>
          <a:p>
            <a:pPr indent="-2082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新增個人化</a:t>
            </a:r>
            <a:r>
              <a:rPr lang="zh-TW" sz="2400"/>
              <a:t>的</a:t>
            </a:r>
            <a:r>
              <a:rPr lang="zh-TW" sz="2400"/>
              <a:t>推薦</a:t>
            </a:r>
            <a:r>
              <a:rPr lang="zh-TW" sz="2400"/>
              <a:t>功能，但</a:t>
            </a:r>
            <a:r>
              <a:rPr lang="zh-TW" sz="2400"/>
              <a:t>有許多問題尚未克服。</a:t>
            </a:r>
            <a:endParaRPr sz="2400"/>
          </a:p>
          <a:p>
            <a:pPr indent="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400"/>
              <a:t>例如：登入系統。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動機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latin typeface="Corbel"/>
                <a:ea typeface="Corbel"/>
                <a:cs typeface="Corbel"/>
                <a:sym typeface="Corbel"/>
              </a:rPr>
              <a:t>受不符合人類習慣使用的網頁資訊所苦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latin typeface="Corbel"/>
                <a:ea typeface="Corbel"/>
                <a:cs typeface="Corbel"/>
                <a:sym typeface="Corbel"/>
              </a:rPr>
              <a:t>大量的資訊導致難以人類吸收整理甚至搜尋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latin typeface="Corbel"/>
                <a:ea typeface="Corbel"/>
                <a:cs typeface="Corbel"/>
                <a:sym typeface="Corbel"/>
              </a:rPr>
              <a:t>必須進行資訊呈現的改革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5587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/>
        </p:nvSpPr>
        <p:spPr>
          <a:xfrm>
            <a:off x="0" y="2998574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zh-TW" sz="59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感謝聆聽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中原Itouch</a:t>
            </a:r>
            <a:endParaRPr b="1"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4001073" y="485167"/>
            <a:ext cx="7315200" cy="1458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種類、項目繁多，要找到自己需要的資訊相當困難且繁雜</a:t>
            </a:r>
            <a:endParaRPr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2377" y="1795849"/>
            <a:ext cx="8032592" cy="427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中原獎學金</a:t>
            </a:r>
            <a:br>
              <a:rPr b="1" lang="zh-TW"/>
            </a:br>
            <a:r>
              <a:rPr b="1" lang="zh-TW"/>
              <a:t>網站</a:t>
            </a:r>
            <a:endParaRPr/>
          </a:p>
        </p:txBody>
      </p:sp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3974455" y="561624"/>
            <a:ext cx="7315200" cy="139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分類細項多，且分類重疊性高，難以找到自身確切需要的資訊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更新時間不定</a:t>
            </a:r>
            <a:endParaRPr/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5807" y="1787611"/>
            <a:ext cx="8032496" cy="4260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學校app</a:t>
            </a:r>
            <a:endParaRPr b="1"/>
          </a:p>
        </p:txBody>
      </p:sp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217" y="2674962"/>
            <a:ext cx="3219450" cy="33469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>
            <p:ph idx="1" type="body"/>
          </p:nvPr>
        </p:nvSpPr>
        <p:spPr>
          <a:xfrm>
            <a:off x="3869268" y="694775"/>
            <a:ext cx="7315200" cy="1633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>
                <a:latin typeface="Corbel"/>
                <a:ea typeface="Corbel"/>
                <a:cs typeface="Corbel"/>
                <a:sym typeface="Corbel"/>
              </a:rPr>
              <a:t>在學校的 app中，最新消息更新的頻率極低，基本上沒有真正可使用的訊息，導致很少學生會下載這個app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450" y="2674962"/>
            <a:ext cx="3016018" cy="3346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b="1" lang="zh-TW"/>
              <a:t>學校資訊</a:t>
            </a:r>
            <a:br>
              <a:rPr b="1" lang="zh-TW"/>
            </a:br>
            <a:r>
              <a:rPr b="1" lang="zh-TW"/>
              <a:t>的通病</a:t>
            </a: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4547287" y="1123837"/>
            <a:ext cx="2487827" cy="1919416"/>
          </a:xfrm>
          <a:prstGeom prst="ellipse">
            <a:avLst/>
          </a:prstGeom>
          <a:solidFill>
            <a:schemeClr val="accent2"/>
          </a:solidFill>
          <a:ln cap="flat" cmpd="sng" w="10775">
            <a:solidFill>
              <a:srgbClr val="B6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資訊繁雜</a:t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不易找尋</a:t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8085438" y="1123837"/>
            <a:ext cx="2487827" cy="1919416"/>
          </a:xfrm>
          <a:prstGeom prst="ellipse">
            <a:avLst/>
          </a:prstGeom>
          <a:solidFill>
            <a:schemeClr val="accent4"/>
          </a:solidFill>
          <a:ln cap="flat" cmpd="sng" w="10775">
            <a:solidFill>
              <a:srgbClr val="AD51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互動介面單調查詢過程無趣</a:t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3982693" y="3846204"/>
            <a:ext cx="7315200" cy="1722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800"/>
              <a:t>導致學生不會願意開啟學校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zh-TW" sz="2800"/>
              <a:t>的網頁、app去獲取所需的資訊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/>
        </p:nvSpPr>
        <p:spPr>
          <a:xfrm>
            <a:off x="-65903" y="2833817"/>
            <a:ext cx="9119286" cy="10462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b="1" lang="zh-TW" sz="5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為什麼選Line作為平台？</a:t>
            </a:r>
            <a:endParaRPr b="1" i="0" sz="50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2020-10-04T09:33:21Z</dcterms:created>
  <dc:creator>User</dc:creator>
</cp:coreProperties>
</file>